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5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351" r:id="rId2"/>
    <p:sldId id="355" r:id="rId3"/>
    <p:sldId id="354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</p:sldIdLst>
  <p:sldSz cx="9144000" cy="6858000" type="screen4x3"/>
  <p:notesSz cx="10231438" cy="70961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Thuong" initials="NT" lastIdx="27" clrIdx="0">
    <p:extLst>
      <p:ext uri="{19B8F6BF-5375-455C-9EA6-DF929625EA0E}">
        <p15:presenceInfo xmlns:p15="http://schemas.microsoft.com/office/powerpoint/2012/main" userId="7016dd6784591dde" providerId="Windows Live"/>
      </p:ext>
    </p:extLst>
  </p:cmAuthor>
  <p:cmAuthor id="2" name=" " initials="" lastIdx="7" clrIdx="1">
    <p:extLst>
      <p:ext uri="{19B8F6BF-5375-455C-9EA6-DF929625EA0E}">
        <p15:presenceInfo xmlns:p15="http://schemas.microsoft.com/office/powerpoint/2012/main" userId=" 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1EC6"/>
    <a:srgbClr val="DB2709"/>
    <a:srgbClr val="FFFF99"/>
    <a:srgbClr val="0099FF"/>
    <a:srgbClr val="D1D1F0"/>
    <a:srgbClr val="D2FFF3"/>
    <a:srgbClr val="56FFD2"/>
    <a:srgbClr val="3399FF"/>
    <a:srgbClr val="99FFCC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 autoAdjust="0"/>
    <p:restoredTop sz="77659" autoAdjust="0"/>
  </p:normalViewPr>
  <p:slideViewPr>
    <p:cSldViewPr snapToGrid="0">
      <p:cViewPr varScale="1">
        <p:scale>
          <a:sx n="86" d="100"/>
          <a:sy n="86" d="100"/>
        </p:scale>
        <p:origin x="2310" y="72"/>
      </p:cViewPr>
      <p:guideLst>
        <p:guide orient="horz" pos="2160"/>
        <p:guide pos="290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5447" y="1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r">
              <a:defRPr sz="1200"/>
            </a:lvl1pPr>
          </a:lstStyle>
          <a:p>
            <a:fld id="{81515007-5794-4203-BA02-3F7034D27CF1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740089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5447" y="6740089"/>
            <a:ext cx="4433623" cy="35480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r">
              <a:defRPr sz="1200"/>
            </a:lvl1pPr>
          </a:lstStyle>
          <a:p>
            <a:fld id="{23AEB14B-F720-49C1-BC26-6D5B03D003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03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in="-1080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130.12048" units="1/cm"/>
          <inkml:channelProperty channel="T" name="resolution" value="1" units="1/dev"/>
        </inkml:channelProperties>
      </inkml:inkSource>
      <inkml:timestamp xml:id="ts0" timeString="2019-12-13T11:30:04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16051 13600 0,'0'0'0,"-53"-36"31,18 36-15,0 0 15,17 0-31,-17 0 16,17 0-16,-17 0 15,0 0-15,0 18 16,-18 0-16,17-1 16,-17 18-16,-17 18 15,17 0-15,-18 0 16,-17 18-16,18 17 15,-36 18-15,0 0 16,0-18-16,18 35 16,17-52-16,36-1 15,-18 19-15,18-36 16,17-18-16,18-18 16,-17 36-16,-1-53 15,18 36-15,0-1 0,0 18 16,0-18-16,0 0 15,0 1-15,0-1 16,0 18-16,0 0 16,18 0-1,-1 0-15,19 35 16,-1-35-16,18 0 0,-18-18 16,0 18-16,18 0 15,0 0-15,0 0 16,-18-36-16,-17 1 15,17-18-15,-17 18 16,0-1-16,17 1 16,0-18-16,-17 17 15,17-17-15,18 18 16,-18-18-16,0 0 16,1 0-16,-1 18 15,0-18-15,18 0 16,0 0-16,0 0 15,0-36-15,0 19 16,0-1-16,17-17 16,-17 17-16,0-17 15,18-18-15,-18 0 16,35-17-16,0-36 16,-35 53-16,-18-18 15,1 18-15,-1 0 16,0-52-16,-35 52 15,18-53-15,-1 35 16,1 1-16,0 17 16,-18 0-16,0 0 15,-18 0-15,18 18 16,-35-18-16,17 0 16,0 0-16,18 0 15,-35 0-15,18 0 16,-36 18-16,17 0 15,1-18-15,-18 18 16,18-36-16,-18 36 16,18-1-16,-1 1 15,1 35-15,0-17 16,35-1-16,-18 18 16,18-18-16,-17 18 0,-1-17 15,0-1 1,1 18-16,-19 0 15,1-18-15,17 18 0,-17-17 16,18 17-16,-19-18 16,1 18-1,0-18 1,-36 18-16,36-17 0,0 17 16,17-18-16</inkml:trace>
  <inkml:trace contextRef="#ctx0" brushRef="#br0" timeOffset="34630.6405">15363 14235 0</inkml:trace>
  <inkml:trace contextRef="#ctx0" brushRef="#br0" timeOffset="35736.6156">9966 14217 0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433623" cy="356038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5447" y="2"/>
            <a:ext cx="4433623" cy="356038"/>
          </a:xfrm>
          <a:prstGeom prst="rect">
            <a:avLst/>
          </a:prstGeom>
        </p:spPr>
        <p:txBody>
          <a:bodyPr vert="horz" lIns="95022" tIns="47512" rIns="95022" bIns="47512" rtlCol="0"/>
          <a:lstStyle>
            <a:lvl1pPr algn="r">
              <a:defRPr sz="1200"/>
            </a:lvl1pPr>
          </a:lstStyle>
          <a:p>
            <a:fld id="{7D089CB3-4616-43A9-A806-52BF0B7E3130}" type="datetimeFigureOut">
              <a:rPr lang="ko-KR" altLang="en-US" smtClean="0"/>
              <a:t>2019-12-13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5825"/>
            <a:ext cx="3192462" cy="239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22" tIns="47512" rIns="95022" bIns="4751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144" y="3415011"/>
            <a:ext cx="8185150" cy="2794100"/>
          </a:xfrm>
          <a:prstGeom prst="rect">
            <a:avLst/>
          </a:prstGeom>
        </p:spPr>
        <p:txBody>
          <a:bodyPr vert="horz" lIns="95022" tIns="47512" rIns="95022" bIns="4751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0089"/>
            <a:ext cx="4433623" cy="35603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5447" y="6740089"/>
            <a:ext cx="4433623" cy="356037"/>
          </a:xfrm>
          <a:prstGeom prst="rect">
            <a:avLst/>
          </a:prstGeom>
        </p:spPr>
        <p:txBody>
          <a:bodyPr vert="horz" lIns="95022" tIns="47512" rIns="95022" bIns="47512" rtlCol="0" anchor="b"/>
          <a:lstStyle>
            <a:lvl1pPr algn="r">
              <a:defRPr sz="1200"/>
            </a:lvl1pPr>
          </a:lstStyle>
          <a:p>
            <a:fld id="{D7552784-3A58-4877-A233-639D5E34B2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85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Morphological image processing is a collection of non-linear operations related to the shape or morphology of features in an image.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552784-3A58-4877-A233-639D5E34B2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79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61925" y="2528888"/>
            <a:ext cx="8785225" cy="1079500"/>
            <a:chOff x="68" y="210"/>
            <a:chExt cx="5534" cy="680"/>
          </a:xfrm>
        </p:grpSpPr>
        <p:sp>
          <p:nvSpPr>
            <p:cNvPr id="6" name="AutoShape 20"/>
            <p:cNvSpPr>
              <a:spLocks noChangeArrowheads="1"/>
            </p:cNvSpPr>
            <p:nvPr/>
          </p:nvSpPr>
          <p:spPr bwMode="auto">
            <a:xfrm>
              <a:off x="301" y="565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CC99FF"/>
                </a:gs>
                <a:gs pos="100000">
                  <a:srgbClr val="9900CC"/>
                </a:gs>
              </a:gsLst>
              <a:lin ang="5400000" scaled="1"/>
            </a:gradFill>
            <a:ln w="9525" algn="ctr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7" name="AutoShape 21"/>
            <p:cNvSpPr>
              <a:spLocks noChangeArrowheads="1"/>
            </p:cNvSpPr>
            <p:nvPr/>
          </p:nvSpPr>
          <p:spPr bwMode="auto">
            <a:xfrm>
              <a:off x="215" y="281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0D92C7"/>
                </a:gs>
                <a:gs pos="100000">
                  <a:srgbClr val="2E489F"/>
                </a:gs>
              </a:gsLst>
              <a:lin ang="5400000" scaled="1"/>
            </a:gradFill>
            <a:ln w="9525" algn="ctr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1200" i="1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8" name="AutoShape 22"/>
            <p:cNvSpPr>
              <a:spLocks noChangeArrowheads="1"/>
            </p:cNvSpPr>
            <p:nvPr/>
          </p:nvSpPr>
          <p:spPr bwMode="auto">
            <a:xfrm>
              <a:off x="68" y="482"/>
              <a:ext cx="424" cy="291"/>
            </a:xfrm>
            <a:prstGeom prst="roundRect">
              <a:avLst>
                <a:gd name="adj" fmla="val 14009"/>
              </a:avLst>
            </a:prstGeom>
            <a:gradFill rotWithShape="1">
              <a:gsLst>
                <a:gs pos="0">
                  <a:srgbClr val="33CC33"/>
                </a:gs>
                <a:gs pos="100000">
                  <a:srgbClr val="006600"/>
                </a:gs>
              </a:gsLst>
              <a:lin ang="5400000" scaled="1"/>
            </a:gradFill>
            <a:ln w="9525" algn="ctr">
              <a:solidFill>
                <a:srgbClr val="99FF33"/>
              </a:solidFill>
              <a:round/>
              <a:headEnd/>
              <a:tailEnd/>
            </a:ln>
            <a:effectLst/>
          </p:spPr>
          <p:txBody>
            <a:bodyPr wrap="none" lIns="342000" tIns="190800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9" name="AutoShape 23"/>
            <p:cNvSpPr>
              <a:spLocks noChangeArrowheads="1"/>
            </p:cNvSpPr>
            <p:nvPr/>
          </p:nvSpPr>
          <p:spPr bwMode="auto">
            <a:xfrm rot="16200000">
              <a:off x="159" y="527"/>
              <a:ext cx="680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2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vert="eaVert"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  <p:sp>
          <p:nvSpPr>
            <p:cNvPr id="10" name="AutoShape 24"/>
            <p:cNvSpPr>
              <a:spLocks noChangeArrowheads="1"/>
            </p:cNvSpPr>
            <p:nvPr/>
          </p:nvSpPr>
          <p:spPr bwMode="auto">
            <a:xfrm>
              <a:off x="283" y="709"/>
              <a:ext cx="5319" cy="4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 cstate="print"/>
              <a:srcRect/>
              <a:stretch>
                <a:fillRect/>
              </a:stretch>
            </a:blipFill>
            <a:ln w="9525" algn="ctr">
              <a:solidFill>
                <a:srgbClr val="CC9900"/>
              </a:solidFill>
              <a:round/>
              <a:headEnd/>
              <a:tailEnd/>
            </a:ln>
            <a:effectLst>
              <a:outerShdw dist="35921" dir="2700000" algn="ctr" rotWithShape="0">
                <a:srgbClr val="B2B2B2">
                  <a:alpha val="50000"/>
                </a:srgbClr>
              </a:outerShdw>
            </a:effectLst>
          </p:spPr>
          <p:txBody>
            <a:bodyPr wrap="none" lIns="0" tIns="54000" rIns="0" bIns="0"/>
            <a:lstStyle/>
            <a:p>
              <a:pPr latinLnBrk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  <a:defRPr/>
              </a:pPr>
              <a:endParaRPr lang="ko-KR" altLang="ko-KR" sz="2000" b="0">
                <a:solidFill>
                  <a:srgbClr val="990000"/>
                </a:solidFill>
                <a:latin typeface="IB_K820Medium" pitchFamily="18" charset="-127"/>
                <a:ea typeface="IB_K820Medium" pitchFamily="18" charset="-127"/>
              </a:endParaRPr>
            </a:p>
          </p:txBody>
        </p:sp>
      </p:grpSp>
      <p:sp>
        <p:nvSpPr>
          <p:cNvPr id="51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241425" y="1828800"/>
            <a:ext cx="7521575" cy="13843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dirty="0"/>
              <a:t>마스터 제목 스타일 편집</a:t>
            </a:r>
            <a:endParaRPr lang="en-US" altLang="ko-KR" dirty="0"/>
          </a:p>
        </p:txBody>
      </p:sp>
      <p:sp>
        <p:nvSpPr>
          <p:cNvPr id="51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13" name="Rectangle 2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AB6ECB-65EF-40D9-81CE-61C49A651E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/>
          <a:stretch/>
        </p:blipFill>
        <p:spPr>
          <a:xfrm>
            <a:off x="0" y="6382299"/>
            <a:ext cx="1731777" cy="461963"/>
          </a:xfrm>
          <a:prstGeom prst="rect">
            <a:avLst/>
          </a:prstGeom>
        </p:spPr>
      </p:pic>
      <p:sp>
        <p:nvSpPr>
          <p:cNvPr id="11" name="AutoShape 28"/>
          <p:cNvSpPr>
            <a:spLocks noChangeArrowheads="1"/>
          </p:cNvSpPr>
          <p:nvPr/>
        </p:nvSpPr>
        <p:spPr bwMode="auto">
          <a:xfrm flipV="1">
            <a:off x="1241425" y="6399213"/>
            <a:ext cx="7651750" cy="90487"/>
          </a:xfrm>
          <a:prstGeom prst="roundRect">
            <a:avLst>
              <a:gd name="adj" fmla="val 16667"/>
            </a:avLst>
          </a:prstGeom>
          <a:blipFill dpi="0" rotWithShape="0">
            <a:blip r:embed="rId5" cstate="print"/>
            <a:srcRect/>
            <a:stretch>
              <a:fillRect/>
            </a:stretch>
          </a:blipFill>
          <a:ln w="9525" algn="ctr">
            <a:solidFill>
              <a:srgbClr val="B2B2B2"/>
            </a:solidFill>
            <a:round/>
            <a:headEnd/>
            <a:tailEnd/>
          </a:ln>
          <a:effectLst>
            <a:outerShdw dist="35921" dir="2700000" algn="ctr" rotWithShape="0">
              <a:srgbClr val="B2B2B2"/>
            </a:outerShdw>
          </a:effectLst>
        </p:spPr>
        <p:txBody>
          <a:bodyPr rot="10800000" wrap="none" tIns="54000"/>
          <a:lstStyle/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endParaRPr lang="ko-KR" altLang="ko-KR" sz="1800" b="0">
              <a:solidFill>
                <a:srgbClr val="004400"/>
              </a:solidFill>
              <a:latin typeface="IB_K820Medium" pitchFamily="18" charset="-127"/>
              <a:ea typeface="IB_K820Mediu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016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486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619283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6192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851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0"/>
            <a:ext cx="8642350" cy="760491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4073" y="869133"/>
            <a:ext cx="8519103" cy="5512617"/>
          </a:xfrm>
        </p:spPr>
        <p:txBody>
          <a:bodyPr/>
          <a:lstStyle>
            <a:lvl1pPr>
              <a:defRPr sz="22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8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52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4100513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92663" y="1341438"/>
            <a:ext cx="4100512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714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55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51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8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98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3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Rectangle 3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0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88913"/>
            <a:ext cx="8642350" cy="520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정봉수심혁재 </a:t>
            </a:r>
            <a:r>
              <a:rPr lang="en-US" altLang="ko-KR" dirty="0" err="1"/>
              <a:t>Jungyoup</a:t>
            </a:r>
            <a:r>
              <a:rPr lang="en-US" altLang="ko-KR" dirty="0"/>
              <a:t> Yang</a:t>
            </a:r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3086" y="854162"/>
            <a:ext cx="8540090" cy="552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ver.01</a:t>
            </a:r>
          </a:p>
          <a:p>
            <a:pPr lvl="1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2"/>
            <a:r>
              <a:rPr lang="ko-KR" altLang="en-US" dirty="0"/>
              <a:t>봉수 혁재 </a:t>
            </a:r>
            <a:r>
              <a:rPr lang="en-US" altLang="ko-KR" dirty="0" err="1"/>
              <a:t>Jungyoup</a:t>
            </a:r>
            <a:r>
              <a:rPr lang="en-US" altLang="ko-KR" dirty="0"/>
              <a:t> ver. 01</a:t>
            </a:r>
          </a:p>
          <a:p>
            <a:pPr lvl="3"/>
            <a:endParaRPr lang="en-US" altLang="ko-KR" dirty="0"/>
          </a:p>
        </p:txBody>
      </p:sp>
      <p:sp>
        <p:nvSpPr>
          <p:cNvPr id="4126" name="Line 30"/>
          <p:cNvSpPr>
            <a:spLocks noChangeShapeType="1"/>
          </p:cNvSpPr>
          <p:nvPr/>
        </p:nvSpPr>
        <p:spPr bwMode="auto">
          <a:xfrm>
            <a:off x="250825" y="772160"/>
            <a:ext cx="8642350" cy="0"/>
          </a:xfrm>
          <a:prstGeom prst="line">
            <a:avLst/>
          </a:prstGeom>
          <a:noFill/>
          <a:ln w="28575">
            <a:solidFill>
              <a:srgbClr val="003366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130" name="Rectangle 3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88175" y="6524625"/>
            <a:ext cx="1905000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fld id="{6376B962-9A28-45C6-BBAD-D5665CAF492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131" name="Rectangle 3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11760" y="6489700"/>
            <a:ext cx="432048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b="0" i="1">
                <a:solidFill>
                  <a:srgbClr val="FF0000"/>
                </a:solidFill>
                <a:latin typeface="+mn-lt"/>
                <a:ea typeface="+mn-ea"/>
              </a:defRPr>
            </a:lvl1pPr>
          </a:lstStyle>
          <a:p>
            <a:endParaRPr lang="ko-KR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61568D-B4F2-43C2-865D-DEB32F159E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/>
          <a:stretch/>
        </p:blipFill>
        <p:spPr>
          <a:xfrm>
            <a:off x="0" y="6382299"/>
            <a:ext cx="1731777" cy="461963"/>
          </a:xfrm>
          <a:prstGeom prst="rect">
            <a:avLst/>
          </a:prstGeom>
        </p:spPr>
      </p:pic>
      <p:sp>
        <p:nvSpPr>
          <p:cNvPr id="4132" name="Line 36"/>
          <p:cNvSpPr>
            <a:spLocks noChangeShapeType="1"/>
          </p:cNvSpPr>
          <p:nvPr/>
        </p:nvSpPr>
        <p:spPr bwMode="auto">
          <a:xfrm>
            <a:off x="1228725" y="6464300"/>
            <a:ext cx="7651750" cy="0"/>
          </a:xfrm>
          <a:prstGeom prst="line">
            <a:avLst/>
          </a:prstGeom>
          <a:noFill/>
          <a:ln w="28575">
            <a:pattFill prst="pct5">
              <a:fgClr>
                <a:srgbClr val="003366"/>
              </a:fgClr>
              <a:bgClr>
                <a:schemeClr val="tx2"/>
              </a:bgClr>
            </a:patt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7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IB_K820Medium" pitchFamily="18" charset="-127"/>
          <a:ea typeface="IB_K820Medium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4"/>
        </a:buBlip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1600">
          <a:solidFill>
            <a:schemeClr val="tx1"/>
          </a:solidFill>
          <a:latin typeface="Verdana" pitchFamily="34" charset="0"/>
          <a:ea typeface="HY견고딕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597" y="2359151"/>
            <a:ext cx="7394850" cy="937993"/>
          </a:xfrm>
        </p:spPr>
        <p:txBody>
          <a:bodyPr/>
          <a:lstStyle/>
          <a:p>
            <a:r>
              <a:rPr lang="en-US" altLang="ko-KR" sz="3200" dirty="0">
                <a:effectLst/>
              </a:rPr>
              <a:t/>
            </a:r>
            <a:br>
              <a:rPr lang="en-US" altLang="ko-KR" sz="3200" dirty="0">
                <a:effectLst/>
              </a:rPr>
            </a:br>
            <a:r>
              <a:rPr lang="en-US" altLang="ko-KR" sz="3200" dirty="0">
                <a:effectLst/>
              </a:rPr>
              <a:t>Week</a:t>
            </a:r>
            <a:r>
              <a:rPr lang="en-US" altLang="ko-KR" sz="3200" b="0" dirty="0">
                <a:effectLst/>
              </a:rPr>
              <a:t> </a:t>
            </a:r>
            <a:r>
              <a:rPr lang="en-US" altLang="ko-KR" sz="3200" dirty="0">
                <a:effectLst/>
              </a:rPr>
              <a:t>9</a:t>
            </a:r>
            <a:r>
              <a:rPr lang="en-US" altLang="ko-KR" sz="3600" dirty="0">
                <a:effectLst/>
              </a:rPr>
              <a:t>: </a:t>
            </a:r>
            <a:r>
              <a:rPr lang="en-US" altLang="ko-KR" sz="3200" dirty="0">
                <a:effectLst/>
              </a:rPr>
              <a:t>Template Matching</a:t>
            </a:r>
            <a:endParaRPr lang="ko-KR" alt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597" y="3571539"/>
            <a:ext cx="6582103" cy="2033195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Thuong</a:t>
            </a:r>
            <a:r>
              <a:rPr lang="en-US" altLang="ko-KR" dirty="0"/>
              <a:t> Nguyen Canh</a:t>
            </a:r>
          </a:p>
          <a:p>
            <a:endParaRPr lang="en-US" altLang="ko-KR" sz="1000" dirty="0"/>
          </a:p>
          <a:p>
            <a:r>
              <a:rPr lang="en-US" altLang="ko-KR" dirty="0"/>
              <a:t>Institute for </a:t>
            </a:r>
            <a:r>
              <a:rPr lang="en-US" altLang="ko-KR" dirty="0" err="1"/>
              <a:t>Datability</a:t>
            </a:r>
            <a:r>
              <a:rPr lang="en-US" altLang="ko-KR" dirty="0"/>
              <a:t> Science, Osaka University</a:t>
            </a:r>
          </a:p>
          <a:p>
            <a:endParaRPr lang="en-US" altLang="ko-KR" dirty="0"/>
          </a:p>
          <a:p>
            <a:r>
              <a:rPr lang="en-US" altLang="ko-KR" dirty="0"/>
              <a:t>November 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A88D3-CE8B-4CC3-9E49-5A840A7970A9}"/>
              </a:ext>
            </a:extLst>
          </p:cNvPr>
          <p:cNvSpPr/>
          <p:nvPr/>
        </p:nvSpPr>
        <p:spPr>
          <a:xfrm>
            <a:off x="2211522" y="6581001"/>
            <a:ext cx="5715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This material is based on the Digital Image Processing, Stanford University, Prof. Bernd </a:t>
            </a:r>
            <a:r>
              <a:rPr lang="en-US" sz="1200" dirty="0" err="1"/>
              <a:t>Girod</a:t>
            </a:r>
            <a:r>
              <a:rPr lang="en-US" sz="1200" dirty="0"/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C8FFD-6AFB-4C01-B503-5A730B533F80}"/>
              </a:ext>
            </a:extLst>
          </p:cNvPr>
          <p:cNvSpPr/>
          <p:nvPr/>
        </p:nvSpPr>
        <p:spPr>
          <a:xfrm>
            <a:off x="1158642" y="798781"/>
            <a:ext cx="7607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3200" b="1" i="1" kern="0" dirty="0">
                <a:solidFill>
                  <a:srgbClr val="333399"/>
                </a:solidFill>
                <a:latin typeface="Arial"/>
                <a:cs typeface="+mj-cs"/>
              </a:rPr>
              <a:t>(I’m Fun) Digital Image Fundamentals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644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CCB0-1DEE-4D9D-951E-50704928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Matched Filtering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9236E-30E1-4227-A7CD-85915A490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414142"/>
            <a:ext cx="8518525" cy="44218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31B06-7125-499A-8CEC-A9C3351C53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55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CC2D7-E3BE-4B26-99E3-262C32FF4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Matched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72285-4490-4EBE-A550-691C5617C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277940"/>
            <a:ext cx="8518525" cy="365181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1C8A4-951D-4CF9-82DB-3F1C92B3A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11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7613-A1E7-43FD-9CD3-8CC550A8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Correlation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3AEDE-EF5D-4070-84A6-D480AF42F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69" y="907579"/>
            <a:ext cx="7714171" cy="38452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B54AC-B897-488A-8619-AA6D388FA8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9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CF96-7730-4823-8E05-D287C359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0832A-FD3C-4946-B52B-CD4853052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084586"/>
            <a:ext cx="8518525" cy="33070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C4448-818D-449C-A2B7-BEF2950A7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2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9993-62F3-4FC3-BA32-D0B15889B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4DED7-FC54-4B87-837D-723060F2B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079271"/>
            <a:ext cx="8518525" cy="39394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EAFDD-12B1-450C-A2D6-34D4CB511D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7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56FC-00DA-422E-ABDC-863330CB1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MIMO Convolution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6D1BA6-BB25-4FC3-B721-12ECF6C5E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37" y="1074399"/>
            <a:ext cx="8518525" cy="38394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A21FF-11A7-4FED-A8C8-356980571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86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C9F3-74FC-4D32-91F7-603D0871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63807-7A0B-4A06-92B2-90F780DC0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179600"/>
            <a:ext cx="8518525" cy="44987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14BB5-1B05-449A-BE21-8A726DA13A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6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DA35-EFAC-4D4F-B392-E7B60A44D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FB8DBC-8B9A-436A-90BC-22DB5E76F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153940"/>
            <a:ext cx="8518525" cy="45501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B273F-0938-4007-A8A2-6D690B7DB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28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B08F-27A5-4FC8-838C-5EC378E5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4CE0C-02F2-4D93-8A0A-8297B04B26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5310A6-85E0-41E4-85CC-F00001764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186060"/>
            <a:ext cx="8518525" cy="487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8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0AB5F-D722-49F7-A56C-9274E644C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808D37-D353-48D5-8CEB-55BE7680B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90" y="868363"/>
            <a:ext cx="8296844" cy="55133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E4403-DD88-44D5-8E00-E436141B9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1C269-2978-4B12-A40B-A763EFABE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99830-3636-490B-8211-3F44429B82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78838BD-122C-4C0E-ACF0-F9A2AD4E6B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Locate an objects, described by a given template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, in the image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678838BD-122C-4C0E-ACF0-F9A2AD4E6B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1318894-AF92-4EAA-B365-A8AC14616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9" r="2155" b="2440"/>
          <a:stretch/>
        </p:blipFill>
        <p:spPr>
          <a:xfrm>
            <a:off x="1236345" y="1546882"/>
            <a:ext cx="6747510" cy="44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FDFE-EA3F-4CE7-9020-4D9506F1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F92C3-B563-4FA2-91EB-F06076D48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650" y="1335656"/>
            <a:ext cx="8518525" cy="45788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80739-8EB4-41A7-8925-08489B2C3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37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F6E30-C71B-40C4-9B7C-6488D531B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56D70-1150-4FB1-8EB2-E6F435F9C7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5E93C-7A0B-4B25-B020-24FD467F98A9}"/>
              </a:ext>
            </a:extLst>
          </p:cNvPr>
          <p:cNvSpPr/>
          <p:nvPr/>
        </p:nvSpPr>
        <p:spPr>
          <a:xfrm>
            <a:off x="1778088" y="6497747"/>
            <a:ext cx="55878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https://vi.wikipedia.org/wiki/%C4%90%C3%A1p_%E1%BB%A9ng_xung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87D913-BD23-43FD-88E7-64C1402F4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43"/>
          <a:stretch/>
        </p:blipFill>
        <p:spPr>
          <a:xfrm>
            <a:off x="451993" y="849201"/>
            <a:ext cx="8015351" cy="377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AD8DB-5325-4E0F-AA13-F9380BE3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558195-2E7C-47EB-B42C-C054A28B3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869" y="917068"/>
            <a:ext cx="5823204" cy="3496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43323-0105-4945-AB5B-F90CAF4253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3E16EC-E9FA-48CD-A122-A0907D41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181" y="886213"/>
            <a:ext cx="1466850" cy="1819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5209BB-4DD6-4D8F-A5E7-AC959F70F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25" y="2731778"/>
            <a:ext cx="1428750" cy="1847850"/>
          </a:xfrm>
          <a:prstGeom prst="rect">
            <a:avLst/>
          </a:prstGeom>
        </p:spPr>
      </p:pic>
      <p:pic>
        <p:nvPicPr>
          <p:cNvPr id="4098" name="Picture 2" descr="http://imagebank.osa.org/getImage.xqy?img=LmxhcmdlLGFvLTU0LTEwLTI5MjktZzAwMw">
            <a:extLst>
              <a:ext uri="{FF2B5EF4-FFF2-40B4-BE49-F238E27FC236}">
                <a16:creationId xmlns:a16="http://schemas.microsoft.com/office/drawing/2014/main" id="{DE576DC7-69C0-4F1B-BCAA-71DA6444A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39"/>
          <a:stretch/>
        </p:blipFill>
        <p:spPr bwMode="auto">
          <a:xfrm>
            <a:off x="784895" y="4734100"/>
            <a:ext cx="7650409" cy="12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51BAF8-C6B4-4FE6-B09A-999C038C9EF4}"/>
              </a:ext>
            </a:extLst>
          </p:cNvPr>
          <p:cNvSpPr txBox="1"/>
          <p:nvPr/>
        </p:nvSpPr>
        <p:spPr>
          <a:xfrm>
            <a:off x="1747954" y="5967219"/>
            <a:ext cx="5485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Brightness can change due to the auto focus/adjustment of the camera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587760" y="4883040"/>
              <a:ext cx="2362680" cy="8197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8400" y="4873680"/>
                <a:ext cx="2381400" cy="8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94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2F962-73C2-4DC9-82FD-9489E396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36DE4A-B133-4052-933D-B579C6590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13"/>
          <a:stretch/>
        </p:blipFill>
        <p:spPr>
          <a:xfrm>
            <a:off x="250825" y="1952509"/>
            <a:ext cx="8518525" cy="338009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3EEE5-5E48-4865-8DE3-726FD5EB83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6A8EE-5AE7-4BB5-A949-56662F50E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Matched Filtering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9D84E-8514-4DCC-A815-5D101E926C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837" y="887461"/>
            <a:ext cx="8518525" cy="38475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0FE8F-055D-44C9-8A2B-E965E1B6F8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5009E0-AAB5-4142-9024-39934217710A}"/>
              </a:ext>
            </a:extLst>
          </p:cNvPr>
          <p:cNvSpPr/>
          <p:nvPr/>
        </p:nvSpPr>
        <p:spPr>
          <a:xfrm>
            <a:off x="887349" y="5039784"/>
            <a:ext cx="7053326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i="1" dirty="0"/>
              <a:t>Matched Filtering: correlate a known delayed signal, or template, with an unknown signal to detect the </a:t>
            </a:r>
            <a:r>
              <a:rPr lang="en-US" i="1" dirty="0">
                <a:solidFill>
                  <a:srgbClr val="FF0000"/>
                </a:solidFill>
              </a:rPr>
              <a:t>presence of the template </a:t>
            </a:r>
            <a:r>
              <a:rPr lang="en-US" i="1" dirty="0"/>
              <a:t>in the unknown signal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B908A4-D343-474B-9C37-9E69D45C1D1C}"/>
              </a:ext>
            </a:extLst>
          </p:cNvPr>
          <p:cNvSpPr/>
          <p:nvPr/>
        </p:nvSpPr>
        <p:spPr>
          <a:xfrm>
            <a:off x="1789140" y="6499810"/>
            <a:ext cx="3323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https://en.wikipedia.org/wiki/Matched_filter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00DC5-703F-4BDA-9802-1043CD49F958}"/>
              </a:ext>
            </a:extLst>
          </p:cNvPr>
          <p:cNvSpPr txBox="1"/>
          <p:nvPr/>
        </p:nvSpPr>
        <p:spPr>
          <a:xfrm>
            <a:off x="2332101" y="5736038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Maximize the SNR ratio </a:t>
            </a:r>
          </a:p>
        </p:txBody>
      </p:sp>
    </p:spTree>
    <p:extLst>
      <p:ext uri="{BB962C8B-B14F-4D97-AF65-F5344CB8AC3E}">
        <p14:creationId xmlns:p14="http://schemas.microsoft.com/office/powerpoint/2010/main" val="423968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FF54-BC8B-4A2B-8B70-A0965C392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Matched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165FBB-A01B-4A65-B8AE-BA8C15B79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45"/>
          <a:stretch/>
        </p:blipFill>
        <p:spPr>
          <a:xfrm>
            <a:off x="350837" y="1115567"/>
            <a:ext cx="8518525" cy="39201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5FEAD-6A28-45E8-AEC4-3E478EEAD2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53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691B1-7E73-4290-88E0-1D19DF148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Matched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392A62-3D48-44EE-91B6-C71A095BF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531" y="921850"/>
            <a:ext cx="6218174" cy="35934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ACD1D-1AD2-439B-9F03-DF3E6A0D4D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43B34-3872-499A-93B7-580134F3D855}"/>
              </a:ext>
            </a:extLst>
          </p:cNvPr>
          <p:cNvSpPr/>
          <p:nvPr/>
        </p:nvSpPr>
        <p:spPr>
          <a:xfrm>
            <a:off x="978408" y="4985388"/>
            <a:ext cx="6675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The matched filter is the optimal linear filter for maximizing the signal-to-noise ratio (SNR) in the presence of additive stochastic noise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1D2C85-79AD-4BF2-B1C4-8F8481C93321}"/>
              </a:ext>
            </a:extLst>
          </p:cNvPr>
          <p:cNvSpPr/>
          <p:nvPr/>
        </p:nvSpPr>
        <p:spPr>
          <a:xfrm>
            <a:off x="1789140" y="6499810"/>
            <a:ext cx="3323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https://en.wikipedia.org/wiki/Matched_filter</a:t>
            </a:r>
          </a:p>
        </p:txBody>
      </p:sp>
    </p:spTree>
    <p:extLst>
      <p:ext uri="{BB962C8B-B14F-4D97-AF65-F5344CB8AC3E}">
        <p14:creationId xmlns:p14="http://schemas.microsoft.com/office/powerpoint/2010/main" val="2506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48A87-7FD9-4CF9-9E14-C50BF801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Matched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74825-3743-4F2A-9884-03C252AD0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37" y="896450"/>
            <a:ext cx="8518525" cy="36284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4E622-3650-4F40-8DF1-EF915D4417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6B962-9A28-45C6-BBAD-D5665CAF49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7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mlab_templeate2_official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Arial">
      <a:majorFont>
        <a:latin typeface="Arial"/>
        <a:ea typeface="IB_K820Medium"/>
        <a:cs typeface=""/>
      </a:majorFont>
      <a:minorFont>
        <a:latin typeface="Arial Narrow"/>
        <a:ea typeface="IB_K820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57200" marR="0" indent="-4572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90000"/>
          <a:buFont typeface="Wingdings 2" pitchFamily="18" charset="2"/>
          <a:buAutoNum type="arabicParenR"/>
          <a:tabLst/>
          <a:defRPr kumimoji="1" lang="ko-KR" altLang="en-US" sz="1400" b="1" i="0" u="none" strike="noStrike" cap="none" normalizeH="0" baseline="0" smtClean="0">
            <a:ln>
              <a:noFill/>
            </a:ln>
            <a:solidFill>
              <a:schemeClr val="folHlink"/>
            </a:solidFill>
            <a:effectLst/>
            <a:latin typeface="Verdana" pitchFamily="34" charset="0"/>
            <a:ea typeface="HY견고딕" pitchFamily="18" charset="-127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mlab_templeate2_official" id="{1B1C76C6-BAD4-4268-BBA6-76155FC6D389}" vid="{050EF1F2-FCA2-4788-8F1C-111E51FFC25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77525</TotalTime>
  <Words>192</Words>
  <Application>Microsoft Office PowerPoint</Application>
  <PresentationFormat>On-screen Show (4:3)</PresentationFormat>
  <Paragraphs>51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HY견고딕</vt:lpstr>
      <vt:lpstr>IB_K820Medium</vt:lpstr>
      <vt:lpstr>맑은 고딕</vt:lpstr>
      <vt:lpstr>Arial</vt:lpstr>
      <vt:lpstr>Arial Narrow</vt:lpstr>
      <vt:lpstr>Cambria Math</vt:lpstr>
      <vt:lpstr>Verdana</vt:lpstr>
      <vt:lpstr>Wingdings</vt:lpstr>
      <vt:lpstr>dmlab_templeate2_official</vt:lpstr>
      <vt:lpstr> Week 9: Template Matching</vt:lpstr>
      <vt:lpstr>Contents</vt:lpstr>
      <vt:lpstr>Template Matching</vt:lpstr>
      <vt:lpstr>Template Matching</vt:lpstr>
      <vt:lpstr>Example </vt:lpstr>
      <vt:lpstr>Matched Filtering</vt:lpstr>
      <vt:lpstr>Matched Filter</vt:lpstr>
      <vt:lpstr>Matched Filter</vt:lpstr>
      <vt:lpstr>Matched Filter</vt:lpstr>
      <vt:lpstr>Matched Filtering Example</vt:lpstr>
      <vt:lpstr>Matched Filtering</vt:lpstr>
      <vt:lpstr>Phase Correlation</vt:lpstr>
      <vt:lpstr>PowerPoint Presentation</vt:lpstr>
      <vt:lpstr>Convolutional Neural Networks</vt:lpstr>
      <vt:lpstr>MIMO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압축 센싱 기반 저조도 영상 압축 기술 개발</dc:title>
  <dc:creator>Younghyeon Park</dc:creator>
  <cp:lastModifiedBy>Thuong</cp:lastModifiedBy>
  <cp:revision>2867</cp:revision>
  <cp:lastPrinted>2018-07-16T14:21:45Z</cp:lastPrinted>
  <dcterms:created xsi:type="dcterms:W3CDTF">2015-06-01T15:13:23Z</dcterms:created>
  <dcterms:modified xsi:type="dcterms:W3CDTF">2019-12-13T12:32:46Z</dcterms:modified>
</cp:coreProperties>
</file>